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332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 b="def" i="def"/>
      <a:tcStyle>
        <a:tcBdr/>
        <a:fill>
          <a:solidFill>
            <a:srgbClr val="FE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 b="def" i="def"/>
      <a:tcStyle>
        <a:tcBdr/>
        <a:fill>
          <a:solidFill>
            <a:srgbClr val="FAFAFB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DADBDB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381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381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solidFill>
            <a:srgbClr val="323332">
              <a:alpha val="20000"/>
            </a:srgbClr>
          </a:solidFill>
        </a:fill>
      </a:tcStyle>
    </a:firstCol>
    <a:la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127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Semibold"/>
          <a:ea typeface="Proxima Nova Semibold"/>
          <a:cs typeface="Proxima Nova Semibold"/>
        </a:font>
        <a:srgbClr val="323332"/>
      </a:tcTxStyle>
      <a:tcStyle>
        <a:tcBdr>
          <a:left>
            <a:ln w="12700" cap="flat">
              <a:solidFill>
                <a:srgbClr val="323332"/>
              </a:solidFill>
              <a:prstDash val="solid"/>
              <a:round/>
            </a:ln>
          </a:left>
          <a:right>
            <a:ln w="12700" cap="flat">
              <a:solidFill>
                <a:srgbClr val="323332"/>
              </a:solidFill>
              <a:prstDash val="solid"/>
              <a:round/>
            </a:ln>
          </a:right>
          <a:top>
            <a:ln w="127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solidFill>
                <a:srgbClr val="323332"/>
              </a:solidFill>
              <a:prstDash val="solid"/>
              <a:round/>
            </a:ln>
          </a:insideH>
          <a:insideV>
            <a:ln w="12700" cap="flat">
              <a:solidFill>
                <a:srgbClr val="32333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00299"/>
            <a:ext cx="921953" cy="445770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4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3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3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4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4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50" name="Прямоугольник 11"/>
          <p:cNvSpPr/>
          <p:nvPr/>
        </p:nvSpPr>
        <p:spPr>
          <a:xfrm>
            <a:off x="-1" y="-62771"/>
            <a:ext cx="3412673" cy="1878884"/>
          </a:xfrm>
          <a:prstGeom prst="rect">
            <a:avLst/>
          </a:prstGeom>
          <a:solidFill>
            <a:srgbClr val="FB2938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51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955" y="231803"/>
            <a:ext cx="2296974" cy="1279455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4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4" name="Прямоугольник 9"/>
          <p:cNvSpPr/>
          <p:nvPr/>
        </p:nvSpPr>
        <p:spPr>
          <a:xfrm>
            <a:off x="5435600" y="3413712"/>
            <a:ext cx="6756400" cy="3442615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982569" y="2941865"/>
            <a:ext cx="3709353" cy="82391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Прямая соединительная линия 18"/>
          <p:cNvSpPr/>
          <p:nvPr/>
        </p:nvSpPr>
        <p:spPr>
          <a:xfrm>
            <a:off x="982568" y="247798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527" y="1866634"/>
            <a:ext cx="621795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Текст 15"/>
          <p:cNvSpPr/>
          <p:nvPr>
            <p:ph type="body" sz="quarter" idx="21" hasCustomPrompt="1"/>
          </p:nvPr>
        </p:nvSpPr>
        <p:spPr>
          <a:xfrm>
            <a:off x="6271264" y="462979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9" name="Текст 15"/>
          <p:cNvSpPr/>
          <p:nvPr>
            <p:ph type="body" sz="quarter" idx="22" hasCustomPrompt="1"/>
          </p:nvPr>
        </p:nvSpPr>
        <p:spPr>
          <a:xfrm>
            <a:off x="6271264" y="3875018"/>
            <a:ext cx="4797339" cy="25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2"/>
          <p:cNvSpPr/>
          <p:nvPr/>
        </p:nvSpPr>
        <p:spPr>
          <a:xfrm>
            <a:off x="6638635" y="2062789"/>
            <a:ext cx="5553365" cy="3780000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48" name="Body Level One…"/>
          <p:cNvSpPr txBox="1"/>
          <p:nvPr>
            <p:ph type="body" sz="quarter" idx="1" hasCustomPrompt="1"/>
          </p:nvPr>
        </p:nvSpPr>
        <p:spPr>
          <a:xfrm>
            <a:off x="982568" y="788619"/>
            <a:ext cx="9726296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Варианты графиков и диаграмм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11570206" y="3913911"/>
            <a:ext cx="621795" cy="2944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2.2 Разворот слева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 hasCustomPrompt="1"/>
          </p:nvPr>
        </p:nvSpPr>
        <p:spPr>
          <a:xfrm>
            <a:off x="982568" y="1978549"/>
            <a:ext cx="9726297" cy="374478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47700" indent="-1905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42999" indent="-228599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256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82800" indent="-254000">
              <a:buFontTx/>
              <a:defRPr sz="2000"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9" name="Текст 23"/>
          <p:cNvSpPr/>
          <p:nvPr>
            <p:ph type="body" sz="quarter" idx="21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0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462" y="1612531"/>
            <a:ext cx="621796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Body Level One…"/>
          <p:cNvSpPr txBox="1"/>
          <p:nvPr>
            <p:ph type="body" sz="quarter" idx="1" hasCustomPrompt="1"/>
          </p:nvPr>
        </p:nvSpPr>
        <p:spPr>
          <a:xfrm>
            <a:off x="994676" y="3062982"/>
            <a:ext cx="4274129" cy="108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Напоминание оставить отзыв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0" name="Прямая соединительная линия 18"/>
          <p:cNvSpPr/>
          <p:nvPr/>
        </p:nvSpPr>
        <p:spPr>
          <a:xfrm>
            <a:off x="994676" y="259910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45143" t="5844" r="38530" b="77677"/>
          <a:stretch>
            <a:fillRect/>
          </a:stretch>
        </p:blipFill>
        <p:spPr>
          <a:xfrm rot="5400000">
            <a:off x="10672895" y="5338895"/>
            <a:ext cx="1519105" cy="151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ямоугольник 3"/>
          <p:cNvSpPr/>
          <p:nvPr/>
        </p:nvSpPr>
        <p:spPr>
          <a:xfrm>
            <a:off x="6428933" y="0"/>
            <a:ext cx="5763068" cy="6856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88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Body Level One…"/>
          <p:cNvSpPr txBox="1"/>
          <p:nvPr>
            <p:ph type="body" sz="quarter" idx="1" hasCustomPrompt="1"/>
          </p:nvPr>
        </p:nvSpPr>
        <p:spPr>
          <a:xfrm>
            <a:off x="982568" y="3151476"/>
            <a:ext cx="4150542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  <a:lvl2pPr marL="762000" indent="-304800">
              <a:buFontTx/>
              <a:defRPr b="1" sz="3200">
                <a:solidFill>
                  <a:srgbClr val="000000"/>
                </a:solidFill>
              </a:defRPr>
            </a:lvl2pPr>
            <a:lvl3pPr marL="1280158" indent="-365758">
              <a:buFontTx/>
              <a:defRPr b="1" sz="3200">
                <a:solidFill>
                  <a:srgbClr val="000000"/>
                </a:solidFill>
              </a:defRPr>
            </a:lvl3pPr>
            <a:lvl4pPr marL="1778000" indent="-406400">
              <a:buFontTx/>
              <a:defRPr b="1" sz="3200">
                <a:solidFill>
                  <a:srgbClr val="000000"/>
                </a:solidFill>
              </a:defRPr>
            </a:lvl4pPr>
            <a:lvl5pPr marL="2235200" indent="-406400">
              <a:buFontTx/>
              <a:defRPr b="1" sz="3200">
                <a:solidFill>
                  <a:srgbClr val="000000"/>
                </a:solidFill>
              </a:defRPr>
            </a:lvl5pPr>
          </a:lstStyle>
          <a:p>
            <a:pPr/>
            <a:r>
              <a:t>Название домашнего задания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90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872837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Текст 23"/>
          <p:cNvSpPr/>
          <p:nvPr>
            <p:ph type="body" sz="quarter" idx="21" hasCustomPrompt="1"/>
          </p:nvPr>
        </p:nvSpPr>
        <p:spPr>
          <a:xfrm>
            <a:off x="7052578" y="1967596"/>
            <a:ext cx="1721567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Баллов  за задание</a:t>
            </a:r>
          </a:p>
        </p:txBody>
      </p:sp>
      <p:sp>
        <p:nvSpPr>
          <p:cNvPr id="292" name="Текст 23"/>
          <p:cNvSpPr/>
          <p:nvPr>
            <p:ph type="body" sz="quarter" idx="22" hasCustomPrompt="1"/>
          </p:nvPr>
        </p:nvSpPr>
        <p:spPr>
          <a:xfrm>
            <a:off x="7086072" y="2944593"/>
            <a:ext cx="4439940" cy="5428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Полезная литература в помощь</a:t>
            </a:r>
          </a:p>
        </p:txBody>
      </p:sp>
      <p:sp>
        <p:nvSpPr>
          <p:cNvPr id="293" name="Текст 23"/>
          <p:cNvSpPr/>
          <p:nvPr>
            <p:ph type="body" sz="quarter" idx="23" hasCustomPrompt="1"/>
          </p:nvPr>
        </p:nvSpPr>
        <p:spPr>
          <a:xfrm>
            <a:off x="9059449" y="1967596"/>
            <a:ext cx="2466564" cy="72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Срок сдачи</a:t>
            </a:r>
          </a:p>
        </p:txBody>
      </p:sp>
      <p:sp>
        <p:nvSpPr>
          <p:cNvPr id="294" name="Текст 23"/>
          <p:cNvSpPr/>
          <p:nvPr>
            <p:ph type="body" sz="quarter" idx="24" hasCustomPrompt="1"/>
          </p:nvPr>
        </p:nvSpPr>
        <p:spPr>
          <a:xfrm>
            <a:off x="7052578" y="3704252"/>
            <a:ext cx="4602520" cy="1900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85750" indent="-285750">
              <a:buFontTx/>
              <a:buChar char="▪"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Список литературы</a:t>
            </a:r>
          </a:p>
        </p:txBody>
      </p:sp>
      <p:sp>
        <p:nvSpPr>
          <p:cNvPr id="295" name="Прямоугольник: усеченные верхние углы 1"/>
          <p:cNvSpPr/>
          <p:nvPr/>
        </p:nvSpPr>
        <p:spPr>
          <a:xfrm>
            <a:off x="982568" y="4884406"/>
            <a:ext cx="4150539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" y="0"/>
                </a:moveTo>
                <a:lnTo>
                  <a:pt x="21141" y="0"/>
                </a:lnTo>
                <a:lnTo>
                  <a:pt x="21600" y="4071"/>
                </a:lnTo>
                <a:lnTo>
                  <a:pt x="21600" y="17292"/>
                </a:lnTo>
                <a:lnTo>
                  <a:pt x="21114" y="21600"/>
                </a:lnTo>
                <a:lnTo>
                  <a:pt x="486" y="21600"/>
                </a:lnTo>
                <a:lnTo>
                  <a:pt x="0" y="17292"/>
                </a:lnTo>
                <a:lnTo>
                  <a:pt x="0" y="40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b="1"/>
            </a:pPr>
          </a:p>
        </p:txBody>
      </p:sp>
      <p:sp>
        <p:nvSpPr>
          <p:cNvPr id="296" name="Текст 23"/>
          <p:cNvSpPr/>
          <p:nvPr>
            <p:ph type="body" sz="quarter" idx="25" hasCustomPrompt="1"/>
          </p:nvPr>
        </p:nvSpPr>
        <p:spPr>
          <a:xfrm>
            <a:off x="982568" y="4902406"/>
            <a:ext cx="4150542" cy="43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Номер домашнего задания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76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68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62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5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69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7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283471"/>
            <a:ext cx="25654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pic>
        <p:nvPicPr>
          <p:cNvPr id="8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25" y="2497248"/>
            <a:ext cx="2565333" cy="301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96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90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3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97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8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0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2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05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Текст 21"/>
          <p:cNvSpPr/>
          <p:nvPr>
            <p:ph type="body" sz="quarter" idx="22"/>
          </p:nvPr>
        </p:nvSpPr>
        <p:spPr>
          <a:xfrm>
            <a:off x="1651825" y="5925323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Текст 19"/>
          <p:cNvSpPr/>
          <p:nvPr>
            <p:ph type="body" sz="quarter" idx="21" hasCustomPrompt="1"/>
          </p:nvPr>
        </p:nvSpPr>
        <p:spPr>
          <a:xfrm>
            <a:off x="1651825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31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23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17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8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9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0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1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2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0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24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5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6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7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8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9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32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728" y="1568833"/>
            <a:ext cx="558927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5" y="2532888"/>
            <a:ext cx="2255994" cy="28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ody Level One…"/>
          <p:cNvSpPr txBox="1"/>
          <p:nvPr>
            <p:ph type="body" sz="quarter" idx="1" hasCustomPrompt="1"/>
          </p:nvPr>
        </p:nvSpPr>
        <p:spPr>
          <a:xfrm>
            <a:off x="5469371" y="5243564"/>
            <a:ext cx="5799601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Текст 19"/>
          <p:cNvSpPr/>
          <p:nvPr>
            <p:ph type="body" sz="quarter" idx="21" hasCustomPrompt="1"/>
          </p:nvPr>
        </p:nvSpPr>
        <p:spPr>
          <a:xfrm>
            <a:off x="5469371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57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49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43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4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5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6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7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8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6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50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1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2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3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4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5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5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186" y="2416918"/>
            <a:ext cx="1841487" cy="419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11270046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58911">
            <a:off x="278202" y="2345788"/>
            <a:ext cx="5049833" cy="418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 rot="10800000">
            <a:off x="-1" y="2492717"/>
            <a:ext cx="921953" cy="436528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ody Level One…"/>
          <p:cNvSpPr txBox="1"/>
          <p:nvPr>
            <p:ph type="body" sz="quarter" idx="1" hasCustomPrompt="1"/>
          </p:nvPr>
        </p:nvSpPr>
        <p:spPr>
          <a:xfrm>
            <a:off x="1436693" y="5243564"/>
            <a:ext cx="5799600" cy="33207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>
              <a:buFontTx/>
              <a:defRPr sz="1800">
                <a:solidFill>
                  <a:srgbClr val="000000"/>
                </a:solidFill>
              </a:defRPr>
            </a:lvl2pPr>
            <a:lvl3pPr>
              <a:buFontTx/>
              <a:defRPr sz="1800">
                <a:solidFill>
                  <a:srgbClr val="000000"/>
                </a:solidFill>
              </a:defRPr>
            </a:lvl3pPr>
            <a:lvl4pPr>
              <a:buFontTx/>
              <a:defRPr sz="1800">
                <a:solidFill>
                  <a:srgbClr val="000000"/>
                </a:solidFill>
              </a:defRPr>
            </a:lvl4pPr>
            <a:lvl5pPr>
              <a:buFontTx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Имя Фамилия преподавателя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0" name="Текст 19"/>
          <p:cNvSpPr/>
          <p:nvPr>
            <p:ph type="body" sz="quarter" idx="21" hasCustomPrompt="1"/>
          </p:nvPr>
        </p:nvSpPr>
        <p:spPr>
          <a:xfrm>
            <a:off x="1436693" y="3366229"/>
            <a:ext cx="5800676" cy="1631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Название дисциплины</a:t>
            </a:r>
          </a:p>
        </p:txBody>
      </p:sp>
      <p:grpSp>
        <p:nvGrpSpPr>
          <p:cNvPr id="185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77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171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6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84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78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9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0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1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3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8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693" y="2500827"/>
            <a:ext cx="1473147" cy="190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Полилиния: фигура 1"/>
          <p:cNvSpPr/>
          <p:nvPr/>
        </p:nvSpPr>
        <p:spPr>
          <a:xfrm>
            <a:off x="7452500" y="938437"/>
            <a:ext cx="5279925" cy="616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20" y="21489"/>
                </a:moveTo>
                <a:lnTo>
                  <a:pt x="3751" y="16062"/>
                </a:lnTo>
                <a:lnTo>
                  <a:pt x="0" y="15840"/>
                </a:lnTo>
                <a:lnTo>
                  <a:pt x="2328" y="7865"/>
                </a:lnTo>
                <a:lnTo>
                  <a:pt x="4527" y="6314"/>
                </a:lnTo>
                <a:lnTo>
                  <a:pt x="6596" y="997"/>
                </a:lnTo>
                <a:lnTo>
                  <a:pt x="10735" y="0"/>
                </a:lnTo>
                <a:lnTo>
                  <a:pt x="12934" y="2105"/>
                </a:lnTo>
                <a:lnTo>
                  <a:pt x="12675" y="6535"/>
                </a:lnTo>
                <a:lnTo>
                  <a:pt x="21600" y="6425"/>
                </a:lnTo>
                <a:lnTo>
                  <a:pt x="19660" y="13514"/>
                </a:lnTo>
                <a:lnTo>
                  <a:pt x="15909" y="15286"/>
                </a:lnTo>
                <a:lnTo>
                  <a:pt x="17720" y="21600"/>
                </a:lnTo>
                <a:lnTo>
                  <a:pt x="5820" y="21489"/>
                </a:lnTo>
                <a:close/>
              </a:path>
            </a:pathLst>
          </a:custGeom>
          <a:solidFill>
            <a:srgbClr val="FB293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88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rcRect l="23255" t="0" r="22897" b="44234"/>
          <a:stretch>
            <a:fillRect/>
          </a:stretch>
        </p:blipFill>
        <p:spPr>
          <a:xfrm>
            <a:off x="7698700" y="351844"/>
            <a:ext cx="4572391" cy="6506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 17"/>
          <p:cNvSpPr/>
          <p:nvPr/>
        </p:nvSpPr>
        <p:spPr>
          <a:xfrm>
            <a:off x="-1" y="-108488"/>
            <a:ext cx="3626605" cy="6966488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pic>
        <p:nvPicPr>
          <p:cNvPr id="197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0" y="0"/>
            <a:ext cx="677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43"/>
          <a:stretch>
            <a:fillRect/>
          </a:stretch>
        </p:blipFill>
        <p:spPr>
          <a:xfrm>
            <a:off x="650271" y="1499219"/>
            <a:ext cx="5928851" cy="283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857" y="1126408"/>
            <a:ext cx="6837008" cy="5939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рямая соединительная линия 18"/>
          <p:cNvSpPr/>
          <p:nvPr/>
        </p:nvSpPr>
        <p:spPr>
          <a:xfrm>
            <a:off x="7487277" y="1532523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7487277" y="3766046"/>
            <a:ext cx="3458466" cy="26808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609600" indent="-152400">
              <a:buFontTx/>
              <a:defRPr sz="1600"/>
            </a:lvl2pPr>
            <a:lvl3pPr marL="1097279" indent="-182879">
              <a:buFontTx/>
              <a:defRPr sz="1600"/>
            </a:lvl3pPr>
            <a:lvl4pPr marL="1574800" indent="-203200">
              <a:buFontTx/>
              <a:defRPr sz="1600"/>
            </a:lvl4pPr>
            <a:lvl5pPr marL="2032000" indent="-203200">
              <a:buFontTx/>
              <a:defRPr sz="16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Текст 23"/>
          <p:cNvSpPr/>
          <p:nvPr>
            <p:ph type="body" sz="quarter" idx="21" hasCustomPrompt="1"/>
          </p:nvPr>
        </p:nvSpPr>
        <p:spPr>
          <a:xfrm>
            <a:off x="7487277" y="1996402"/>
            <a:ext cx="3458465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Напоминание отметиться на портале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4762" r="0" b="19954"/>
          <a:stretch>
            <a:fillRect/>
          </a:stretch>
        </p:blipFill>
        <p:spPr>
          <a:xfrm>
            <a:off x="0" y="0"/>
            <a:ext cx="673768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/>
          <p:nvPr>
            <p:ph type="body" sz="quarter" idx="1" hasCustomPrompt="1"/>
          </p:nvPr>
        </p:nvSpPr>
        <p:spPr>
          <a:xfrm>
            <a:off x="6095998" y="4589895"/>
            <a:ext cx="4866512" cy="123568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28650" indent="-17145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20139" indent="-205739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002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57400" indent="-228600">
              <a:buFontTx/>
              <a:defRPr sz="1800">
                <a:solidFill>
                  <a:srgbClr val="000000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Краткие пояснения к разделу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Текст 23"/>
          <p:cNvSpPr/>
          <p:nvPr>
            <p:ph type="body" sz="quarter" idx="21" hasCustomPrompt="1"/>
          </p:nvPr>
        </p:nvSpPr>
        <p:spPr>
          <a:xfrm>
            <a:off x="6096000" y="2976620"/>
            <a:ext cx="4866512" cy="1368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Разделительный
слайд</a:t>
            </a:r>
          </a:p>
        </p:txBody>
      </p:sp>
      <p:pic>
        <p:nvPicPr>
          <p:cNvPr id="21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67072" t="10700" r="26244" b="34188"/>
          <a:stretch>
            <a:fillRect/>
          </a:stretch>
        </p:blipFill>
        <p:spPr>
          <a:xfrm rot="16200000">
            <a:off x="8770924" y="-2674922"/>
            <a:ext cx="746155" cy="60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лайд №1.1 Стандартный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13"/>
          <p:cNvSpPr/>
          <p:nvPr/>
        </p:nvSpPr>
        <p:spPr>
          <a:xfrm>
            <a:off x="0" y="0"/>
            <a:ext cx="5403273" cy="6875999"/>
          </a:xfrm>
          <a:prstGeom prst="rect">
            <a:avLst/>
          </a:prstGeom>
          <a:solidFill>
            <a:srgbClr val="F5F6F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22" name="Body Level One…"/>
          <p:cNvSpPr txBox="1"/>
          <p:nvPr>
            <p:ph type="body" sz="half" idx="1"/>
          </p:nvPr>
        </p:nvSpPr>
        <p:spPr>
          <a:xfrm>
            <a:off x="6510338" y="996950"/>
            <a:ext cx="4699001" cy="4864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buClr>
                <a:srgbClr val="FB2938"/>
              </a:buClr>
              <a:buFontTx/>
              <a:buAutoNum type="arabicPeriod" startAt="1"/>
              <a:defRPr sz="1800"/>
            </a:lvl1pPr>
            <a:lvl2pPr marL="628650" indent="-171450">
              <a:buClr>
                <a:srgbClr val="FB2938"/>
              </a:buClr>
              <a:buFontTx/>
              <a:defRPr sz="1800"/>
            </a:lvl2pPr>
            <a:lvl3pPr marL="1120139" indent="-205739">
              <a:buClr>
                <a:srgbClr val="FB2938"/>
              </a:buClr>
              <a:buFontTx/>
              <a:defRPr sz="1800"/>
            </a:lvl3pPr>
            <a:lvl4pPr marL="1600200" indent="-228600">
              <a:buClr>
                <a:srgbClr val="FB2938"/>
              </a:buClr>
              <a:buFontTx/>
              <a:defRPr sz="1800"/>
            </a:lvl4pPr>
            <a:lvl5pPr marL="2057400" indent="-228600">
              <a:buClr>
                <a:srgbClr val="FB2938"/>
              </a:buClr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Прямая соединительная линия 18"/>
          <p:cNvSpPr/>
          <p:nvPr/>
        </p:nvSpPr>
        <p:spPr>
          <a:xfrm>
            <a:off x="982568" y="2687596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Текст 23"/>
          <p:cNvSpPr/>
          <p:nvPr>
            <p:ph type="body" sz="quarter" idx="21" hasCustomPrompt="1"/>
          </p:nvPr>
        </p:nvSpPr>
        <p:spPr>
          <a:xfrm>
            <a:off x="982568" y="3151476"/>
            <a:ext cx="3458466" cy="14413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Содержание занятия</a:t>
            </a:r>
          </a:p>
        </p:txBody>
      </p:sp>
      <p:pic>
        <p:nvPicPr>
          <p:cNvPr id="225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6" t="15578" r="34191" b="73299"/>
          <a:stretch>
            <a:fillRect/>
          </a:stretch>
        </p:blipFill>
        <p:spPr>
          <a:xfrm rot="5400000">
            <a:off x="4530437" y="5989425"/>
            <a:ext cx="872837" cy="8728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0050" y="1034348"/>
            <a:ext cx="770350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720" descr="Рисунок 720"/>
          <p:cNvPicPr>
            <a:picLocks noChangeAspect="1"/>
          </p:cNvPicPr>
          <p:nvPr/>
        </p:nvPicPr>
        <p:blipFill>
          <a:blip r:embed="rId3">
            <a:extLst/>
          </a:blip>
          <a:srcRect l="54788" t="2981" r="38528" b="65080"/>
          <a:stretch>
            <a:fillRect/>
          </a:stretch>
        </p:blipFill>
        <p:spPr>
          <a:xfrm rot="10800000">
            <a:off x="-280868" y="3102803"/>
            <a:ext cx="921953" cy="4365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Группа 45"/>
          <p:cNvGrpSpPr/>
          <p:nvPr/>
        </p:nvGrpSpPr>
        <p:grpSpPr>
          <a:xfrm>
            <a:off x="4755973" y="7807510"/>
            <a:ext cx="1802677" cy="947872"/>
            <a:chOff x="0" y="0"/>
            <a:chExt cx="1802676" cy="947870"/>
          </a:xfrm>
        </p:grpSpPr>
        <p:grpSp>
          <p:nvGrpSpPr>
            <p:cNvPr id="10" name="Группа 28"/>
            <p:cNvGrpSpPr/>
            <p:nvPr/>
          </p:nvGrpSpPr>
          <p:grpSpPr>
            <a:xfrm>
              <a:off x="888276" y="-1"/>
              <a:ext cx="914401" cy="934914"/>
              <a:chOff x="0" y="0"/>
              <a:chExt cx="914400" cy="934912"/>
            </a:xfrm>
          </p:grpSpPr>
          <p:sp>
            <p:nvSpPr>
              <p:cNvPr id="4" name="Прямая соединительная линия 8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" name="Прямая соединительная линия 15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" name="Прямая соединительная линия 16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" name="Прямая соединительная линия 18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" name="Прямая соединительная линия 20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" name="Прямая соединительная линия 23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" name="Группа 31"/>
            <p:cNvGrpSpPr/>
            <p:nvPr/>
          </p:nvGrpSpPr>
          <p:grpSpPr>
            <a:xfrm>
              <a:off x="-1" y="12957"/>
              <a:ext cx="914402" cy="934914"/>
              <a:chOff x="0" y="0"/>
              <a:chExt cx="914400" cy="934912"/>
            </a:xfrm>
          </p:grpSpPr>
          <p:sp>
            <p:nvSpPr>
              <p:cNvPr id="11" name="Прямая соединительная линия 32"/>
              <p:cNvSpPr/>
              <p:nvPr/>
            </p:nvSpPr>
            <p:spPr>
              <a:xfrm flipH="1" flipV="1">
                <a:off x="744722" y="-1"/>
                <a:ext cx="169679" cy="16967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" name="Прямая соединительная линия 33"/>
              <p:cNvSpPr/>
              <p:nvPr/>
            </p:nvSpPr>
            <p:spPr>
              <a:xfrm flipH="1" flipV="1">
                <a:off x="457199" y="0"/>
                <a:ext cx="457202" cy="470159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" name="Прямая соединительная линия 34"/>
              <p:cNvSpPr/>
              <p:nvPr/>
            </p:nvSpPr>
            <p:spPr>
              <a:xfrm flipH="1" flipV="1">
                <a:off x="156719" y="12958"/>
                <a:ext cx="757682" cy="757682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4" name="Прямая соединительная линия 35"/>
              <p:cNvSpPr/>
              <p:nvPr/>
            </p:nvSpPr>
            <p:spPr>
              <a:xfrm flipH="1" flipV="1">
                <a:off x="0" y="156719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" name="Прямая соединительная линия 36"/>
              <p:cNvSpPr/>
              <p:nvPr/>
            </p:nvSpPr>
            <p:spPr>
              <a:xfrm flipH="1" flipV="1">
                <a:off x="0" y="457201"/>
                <a:ext cx="457201" cy="457200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" name="Прямая соединительная линия 37"/>
              <p:cNvSpPr/>
              <p:nvPr/>
            </p:nvSpPr>
            <p:spPr>
              <a:xfrm flipH="1" flipV="1">
                <a:off x="0" y="757680"/>
                <a:ext cx="177233" cy="177233"/>
              </a:xfrm>
              <a:prstGeom prst="line">
                <a:avLst/>
              </a:prstGeom>
              <a:noFill/>
              <a:ln w="12700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9" name="TextBox 1"/>
          <p:cNvSpPr txBox="1"/>
          <p:nvPr/>
        </p:nvSpPr>
        <p:spPr>
          <a:xfrm>
            <a:off x="863591" y="2922101"/>
            <a:ext cx="438222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0" name="TextBox 21"/>
          <p:cNvSpPr txBox="1"/>
          <p:nvPr/>
        </p:nvSpPr>
        <p:spPr>
          <a:xfrm>
            <a:off x="876202" y="3685902"/>
            <a:ext cx="589321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5400">
                <a:solidFill>
                  <a:srgbClr val="000000"/>
                </a:solidFill>
              </a:defRPr>
            </a:lvl1pPr>
          </a:lstStyle>
          <a:p>
            <a:pPr/>
            <a:r>
              <a:t>ЗА ВНИМАНИЕ</a:t>
            </a: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737600" y="6356350"/>
            <a:ext cx="2844800" cy="828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normAutofit fontScale="100000" lnSpcReduction="0"/>
          </a:bodyPr>
          <a:lstStyle>
            <a:lvl1pPr>
              <a:defRPr b="1" sz="4800">
                <a:solidFill>
                  <a:srgbClr val="F5F6F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23332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g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g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g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Текст 1"/>
          <p:cNvSpPr txBox="1"/>
          <p:nvPr>
            <p:ph type="body" sz="quarter" idx="1"/>
          </p:nvPr>
        </p:nvSpPr>
        <p:spPr>
          <a:xfrm>
            <a:off x="1651825" y="5243564"/>
            <a:ext cx="5799601" cy="33207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1656"/>
            </a:lvl1pPr>
          </a:lstStyle>
          <a:p>
            <a:pPr/>
            <a:r>
              <a:t>Дорофеев Юрий</a:t>
            </a:r>
          </a:p>
        </p:txBody>
      </p:sp>
      <p:sp>
        <p:nvSpPr>
          <p:cNvPr id="314" name="Текст 2"/>
          <p:cNvSpPr/>
          <p:nvPr>
            <p:ph type="body" idx="21"/>
          </p:nvPr>
        </p:nvSpPr>
        <p:spPr>
          <a:xfrm>
            <a:off x="1651288" y="3366229"/>
            <a:ext cx="5800676" cy="1631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Android разработка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Kotlin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Kotlin</a:t>
            </a:r>
          </a:p>
          <a:p>
            <a:pPr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class</a:t>
            </a:r>
            <a:r>
              <a:rPr>
                <a:solidFill>
                  <a:srgbClr val="37474F"/>
                </a:solidFill>
              </a:rPr>
              <a:t> CustomView </a:t>
            </a:r>
            <a:r>
              <a:t>@JvmOverloads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constructor</a:t>
            </a:r>
            <a:r>
              <a:rPr>
                <a:solidFill>
                  <a:srgbClr val="37474F"/>
                </a:solidFill>
              </a:rPr>
              <a:t>(</a:t>
            </a:r>
            <a:endParaRPr>
              <a:solidFill>
                <a:srgbClr val="37474F"/>
              </a:solidFill>
            </a:endParaR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context: Context,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attrs: AttributeSet? = </a:t>
            </a:r>
            <a:r>
              <a:rPr>
                <a:solidFill>
                  <a:srgbClr val="3F51B5"/>
                </a:solidFill>
              </a:rPr>
              <a:t>null</a:t>
            </a:r>
            <a:r>
              <a:t>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defStyleAttr: Int = </a:t>
            </a:r>
            <a:r>
              <a:rPr>
                <a:solidFill>
                  <a:srgbClr val="C53929"/>
                </a:solidFill>
              </a:rPr>
              <a:t>0</a:t>
            </a:r>
            <a:r>
              <a:t>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) : View(context, attrs, defStyleAttr)</a:t>
            </a:r>
          </a:p>
        </p:txBody>
      </p:sp>
      <p:sp>
        <p:nvSpPr>
          <p:cNvPr id="34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После того как родитель View вызовет метод addView(View), наш View будет прикреплён к окну. На этой стадии наш View-компонент попадает в иерархию родителя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После того как родитель View вызовет метод </a:t>
            </a:r>
            <a:r>
              <a:rPr b="1"/>
              <a:t>addView(View)</a:t>
            </a:r>
            <a:r>
              <a:t>, наш </a:t>
            </a:r>
            <a:r>
              <a:rPr b="1"/>
              <a:t>View</a:t>
            </a:r>
            <a:r>
              <a:t> будет прикреплён к окну. На этой стадии наш </a:t>
            </a:r>
            <a:r>
              <a:rPr b="1"/>
              <a:t>View</a:t>
            </a:r>
            <a:r>
              <a:t>-компонент попадает в иерархию родителя</a:t>
            </a:r>
          </a:p>
        </p:txBody>
      </p:sp>
      <p:sp>
        <p:nvSpPr>
          <p:cNvPr id="35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onAttachedToWindow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215857" y="5855666"/>
            <a:ext cx="60523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215857" y="5855666"/>
            <a:ext cx="72044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protected void onMeasure(int widthMeasureSpec, int heightMeasureSpec)…"/>
          <p:cNvSpPr txBox="1"/>
          <p:nvPr/>
        </p:nvSpPr>
        <p:spPr>
          <a:xfrm>
            <a:off x="1068123" y="1891030"/>
            <a:ext cx="6003742" cy="307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onMeasure(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widthMeasureSpec,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heightMeasureSpec)</a:t>
            </a: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int</a:t>
            </a:r>
            <a:r>
              <a:t> spec = mode | 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.getMode(widthMeasureSpec)</a:t>
            </a: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.getSize(widthMeasureSpec)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215857" y="5855666"/>
            <a:ext cx="712522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mode может принимать следующие значения: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mode</a:t>
            </a:r>
            <a:r>
              <a:t> может принимать следующие значения:</a:t>
            </a:r>
          </a:p>
        </p:txBody>
      </p:sp>
      <p:sp>
        <p:nvSpPr>
          <p:cNvPr id="360" name="MeasureSpec.EXACTLY;…"/>
          <p:cNvSpPr txBox="1"/>
          <p:nvPr/>
        </p:nvSpPr>
        <p:spPr>
          <a:xfrm>
            <a:off x="993360" y="2455375"/>
            <a:ext cx="2676689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MeasureSpec</a:t>
            </a:r>
            <a:r>
              <a:rPr>
                <a:solidFill>
                  <a:srgbClr val="37474F"/>
                </a:solidFill>
              </a:rPr>
              <a:t>.EXACTLY;</a:t>
            </a:r>
            <a:endParaRPr>
              <a:solidFill>
                <a:srgbClr val="37474F"/>
              </a:solidFill>
            </a:endParaR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MeasureSpec</a:t>
            </a:r>
            <a:r>
              <a:rPr>
                <a:solidFill>
                  <a:srgbClr val="37474F"/>
                </a:solidFill>
              </a:rPr>
              <a:t>.AT_MOST;</a:t>
            </a:r>
            <a:endParaRPr>
              <a:solidFill>
                <a:srgbClr val="37474F"/>
              </a:solidFill>
            </a:endParaR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.UNSPECIFIED;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215857" y="5855666"/>
            <a:ext cx="71861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if (widthMode === MeasureSpec.EXACTLY) {…"/>
          <p:cNvSpPr txBox="1"/>
          <p:nvPr/>
        </p:nvSpPr>
        <p:spPr>
          <a:xfrm>
            <a:off x="930515" y="1829911"/>
            <a:ext cx="4243981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MeasureSpec.EXACTLY)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widthSize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 </a:t>
            </a:r>
            <a:r>
              <a:rPr>
                <a:solidFill>
                  <a:srgbClr val="3F51B5"/>
                </a:solidFill>
              </a:rPr>
              <a:t>else</a:t>
            </a:r>
            <a:r>
              <a:t>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MeasureSpec.AT_MOST)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Math.min(wrapWidth, widthSize)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} </a:t>
            </a:r>
            <a:r>
              <a:t>else</a:t>
            </a:r>
            <a:r>
              <a:rPr>
                <a:solidFill>
                  <a:srgbClr val="37474F"/>
                </a:solidFill>
              </a:rPr>
              <a:t>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wrapWidth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xfrm>
            <a:off x="215857" y="5855666"/>
            <a:ext cx="72532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if (widthMode === MeasureSpec.EXACTLY) {…"/>
          <p:cNvSpPr txBox="1"/>
          <p:nvPr/>
        </p:nvSpPr>
        <p:spPr>
          <a:xfrm>
            <a:off x="934074" y="1834182"/>
            <a:ext cx="4243981" cy="289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MeasureSpec.EXACTLY)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widthSize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 </a:t>
            </a:r>
            <a:r>
              <a:rPr>
                <a:solidFill>
                  <a:srgbClr val="3F51B5"/>
                </a:solidFill>
              </a:rPr>
              <a:t>else</a:t>
            </a:r>
            <a:r>
              <a:t>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MeasureSpec.AT_MOST)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Math.min(wrapWidth, widthSize)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} </a:t>
            </a:r>
            <a:r>
              <a:t>else</a:t>
            </a:r>
            <a:r>
              <a:rPr>
                <a:solidFill>
                  <a:srgbClr val="37474F"/>
                </a:solidFill>
              </a:rPr>
              <a:t>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wrapWidth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3F51B5"/>
                </a:solidFill>
              </a:rPr>
              <a:t>static</a:t>
            </a:r>
            <a:r>
              <a:t>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resolveSize(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size,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measureSpec)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 забудь!</a:t>
            </a: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xfrm>
            <a:off x="215857" y="5855666"/>
            <a:ext cx="72532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protected final void setMeasuredDimension(int measuredWidth, int measuredHeight)"/>
          <p:cNvSpPr txBox="1"/>
          <p:nvPr/>
        </p:nvSpPr>
        <p:spPr>
          <a:xfrm>
            <a:off x="993985" y="2189137"/>
            <a:ext cx="6598349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3F51B5"/>
                </a:solidFill>
              </a:rPr>
              <a:t>final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setMeasuredDimension(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measuredWidth,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measuredHeight)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215857" y="5855666"/>
            <a:ext cx="68691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measure_1_step.jpg" descr="measure_1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2464" y="2274467"/>
            <a:ext cx="7466505" cy="3754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215857" y="5855666"/>
            <a:ext cx="72410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measure_2_step.jpg" descr="measure_2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426" y="2273300"/>
            <a:ext cx="7504581" cy="3773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215857" y="5855666"/>
            <a:ext cx="72532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measure_3_step.jpg" descr="measure_3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648" y="2273300"/>
            <a:ext cx="7572138" cy="3807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 view. Что такое measure и layou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view. Что такое measure и layout</a:t>
            </a:r>
          </a:p>
          <a:p>
            <a:pPr/>
            <a:r>
              <a:t>Пример: Wave View</a:t>
            </a:r>
          </a:p>
          <a:p>
            <a:pPr/>
            <a:r>
              <a:t>Анимации</a:t>
            </a:r>
          </a:p>
          <a:p>
            <a:pPr/>
            <a:r>
              <a:t>Обработка тачей</a:t>
            </a:r>
          </a:p>
          <a:p>
            <a:pPr/>
            <a:r>
              <a:t>Пример: свайп для удаления</a:t>
            </a:r>
          </a:p>
        </p:txBody>
      </p:sp>
      <p:sp>
        <p:nvSpPr>
          <p:cNvPr id="317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Custom View, Animations, Touches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xfrm>
            <a:off x="215857" y="5855666"/>
            <a:ext cx="84785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" name="measure_4_step.jpg" descr="measure_4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3489" y="2273300"/>
            <a:ext cx="7644455" cy="384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Этот метод позволяет присваивать позицию и размер дочерним элементам ViewGroup. В случае, если мы наследовались от View, нам не нужно переопределять этот метод.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Этот метод позволяет присваивать позицию и размер дочерним элементам </a:t>
            </a:r>
            <a:r>
              <a:rPr b="1"/>
              <a:t>ViewGroup</a:t>
            </a:r>
            <a:r>
              <a:t>. В случае, если мы наследовались от </a:t>
            </a:r>
            <a:r>
              <a:rPr b="1"/>
              <a:t>View</a:t>
            </a:r>
            <a:r>
              <a:t>, нам не нужно переопределять этот метод.</a:t>
            </a:r>
          </a:p>
        </p:txBody>
      </p:sp>
      <p:sp>
        <p:nvSpPr>
          <p:cNvPr id="391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onLayout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xfrm>
            <a:off x="215857" y="5855666"/>
            <a:ext cx="72044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215857" y="5855666"/>
            <a:ext cx="835661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215857" y="5855666"/>
            <a:ext cx="82773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401" name="Не создавать объекты!"/>
          <p:cNvSpPr txBox="1"/>
          <p:nvPr>
            <p:ph type="body" idx="1"/>
          </p:nvPr>
        </p:nvSpPr>
        <p:spPr>
          <a:xfrm>
            <a:off x="1078473" y="2344415"/>
            <a:ext cx="10575301" cy="4401253"/>
          </a:xfrm>
          <a:prstGeom prst="rect">
            <a:avLst/>
          </a:prstGeom>
        </p:spPr>
        <p:txBody>
          <a:bodyPr/>
          <a:lstStyle>
            <a:lvl1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Не создавать объекты!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215857" y="5855666"/>
            <a:ext cx="83383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406" name="Не создавать объекты!…"/>
          <p:cNvSpPr txBox="1"/>
          <p:nvPr>
            <p:ph type="body" idx="1"/>
          </p:nvPr>
        </p:nvSpPr>
        <p:spPr>
          <a:xfrm>
            <a:off x="1078473" y="2344415"/>
            <a:ext cx="10575301" cy="4401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создавать объекты!</a:t>
            </a:r>
          </a:p>
          <a:p>
            <a: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делать сложные операции!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xfrm>
            <a:off x="215857" y="5855666"/>
            <a:ext cx="84053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411" name="Не создавать объекты!…"/>
          <p:cNvSpPr txBox="1"/>
          <p:nvPr>
            <p:ph type="body" sz="quarter" idx="1"/>
          </p:nvPr>
        </p:nvSpPr>
        <p:spPr>
          <a:xfrm>
            <a:off x="1078473" y="2344415"/>
            <a:ext cx="7678033" cy="1480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создавать объекты!</a:t>
            </a:r>
          </a:p>
          <a:p>
            <a: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делать сложные операции!</a:t>
            </a:r>
          </a:p>
          <a:p>
            <a:pPr marL="180473" indent="-180473">
              <a:buSzPct val="100000"/>
              <a:buChar char="•"/>
              <a:defRPr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пишите кастомные View!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nvalidate();…"/>
          <p:cNvSpPr txBox="1"/>
          <p:nvPr>
            <p:ph type="body" sz="quarter" idx="1"/>
          </p:nvPr>
        </p:nvSpPr>
        <p:spPr>
          <a:xfrm>
            <a:off x="982568" y="1978549"/>
            <a:ext cx="2980183" cy="4401254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invalidate();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requestLayout()</a:t>
            </a:r>
          </a:p>
        </p:txBody>
      </p:sp>
      <p:sp>
        <p:nvSpPr>
          <p:cNvPr id="41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Обновление View</a:t>
            </a:r>
          </a:p>
        </p:txBody>
      </p:sp>
      <p:sp>
        <p:nvSpPr>
          <p:cNvPr id="415" name="Slide Number"/>
          <p:cNvSpPr txBox="1"/>
          <p:nvPr>
            <p:ph type="sldNum" sz="quarter" idx="2"/>
          </p:nvPr>
        </p:nvSpPr>
        <p:spPr>
          <a:xfrm>
            <a:off x="215857" y="5855666"/>
            <a:ext cx="84053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6" name="live_cycle.png" descr="live_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628" y="1022307"/>
            <a:ext cx="7485472" cy="5081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215857" y="5855666"/>
            <a:ext cx="80213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0" name="parent-child.jpg" descr="parent-chil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3721" y="1722652"/>
            <a:ext cx="2824342" cy="4155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xfrm>
            <a:off x="215857" y="5855666"/>
            <a:ext cx="83931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parent-child-measure.jpg" descr="parent-child-meas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727200"/>
            <a:ext cx="4621773" cy="416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xfrm>
            <a:off x="215857" y="5855666"/>
            <a:ext cx="84053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parent-child-layout.jpg" descr="parent-child-layou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727200"/>
            <a:ext cx="2848553" cy="419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Текст 10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Напоминание отметиться</a:t>
            </a:r>
            <a:br/>
            <a:r>
              <a:t>на портале</a:t>
            </a:r>
          </a:p>
        </p:txBody>
      </p:sp>
      <p:sp>
        <p:nvSpPr>
          <p:cNvPr id="320" name="Номер слайда 1"/>
          <p:cNvSpPr txBox="1"/>
          <p:nvPr>
            <p:ph type="sldNum" sz="quarter" idx="2"/>
          </p:nvPr>
        </p:nvSpPr>
        <p:spPr>
          <a:xfrm>
            <a:off x="215857" y="5855666"/>
            <a:ext cx="46197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Measure и layout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xfrm>
            <a:off x="215857" y="5855666"/>
            <a:ext cx="83992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parent-child-draw.jpg" descr="parent-child-dra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727200"/>
            <a:ext cx="2810206" cy="4135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Если есть возможность обойтись без кастомных View, воспользуйтесь ей;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Если есть возможность обойтись без кастомных View, воспользуйтесь ей;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Внимательно отнеситесь к расчету размера View, это поможет избежать множества проблем;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Во время отрисовки не создавайте лишних объектов и не делайте лишней работы;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Вызывайте метод invalidate только когда это действительно нужно;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Отрисовка происходит в px, но оперировать нужно в терминах dp и sp;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Используйте методы, которые могут упростить ваши расчеты, такие как resolveSize;</a:t>
            </a:r>
          </a:p>
        </p:txBody>
      </p:sp>
      <p:sp>
        <p:nvSpPr>
          <p:cNvPr id="435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Шпаргалка</a:t>
            </a:r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xfrm>
            <a:off x="215857" y="5855666"/>
            <a:ext cx="712522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Пример: Wave View</a:t>
            </a:r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xfrm>
            <a:off x="215857" y="5855666"/>
            <a:ext cx="827737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0" name="audiomessage.png" descr="audiomess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2247900"/>
            <a:ext cx="8216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Жизненный цикл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xfrm>
            <a:off x="215857" y="5855666"/>
            <a:ext cx="819812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4" name="lifecycle.png" descr="life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800" y="2882827"/>
            <a:ext cx="7242400" cy="1092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View animation;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 animation;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Drawable animation;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ValueAnimator;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ViewPropertyAnimator;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Layout transition;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Transition Framework;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Dynamic Animation.</a:t>
            </a:r>
          </a:p>
        </p:txBody>
      </p:sp>
      <p:sp>
        <p:nvSpPr>
          <p:cNvPr id="447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Способы анимации</a:t>
            </a:r>
          </a:p>
        </p:txBody>
      </p:sp>
      <p:sp>
        <p:nvSpPr>
          <p:cNvPr id="448" name="Slide Number"/>
          <p:cNvSpPr txBox="1"/>
          <p:nvPr>
            <p:ph type="sldNum" sz="quarter" idx="2"/>
          </p:nvPr>
        </p:nvSpPr>
        <p:spPr>
          <a:xfrm>
            <a:off x="215857" y="5855666"/>
            <a:ext cx="82590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Устарел!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Устарел!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Был до Android 2.3;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alpha, rotate, scale, translate;</a:t>
            </a:r>
          </a:p>
        </p:txBody>
      </p:sp>
      <p:sp>
        <p:nvSpPr>
          <p:cNvPr id="451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View animation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xfrm>
            <a:off x="215857" y="5855666"/>
            <a:ext cx="83261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Drawable animation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xfrm>
            <a:off x="215857" y="5855666"/>
            <a:ext cx="83261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0534" y="2637455"/>
            <a:ext cx="7590932" cy="2187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Drawable animation</a:t>
            </a:r>
          </a:p>
        </p:txBody>
      </p:sp>
      <p:sp>
        <p:nvSpPr>
          <p:cNvPr id="459" name="Slide Number"/>
          <p:cNvSpPr txBox="1"/>
          <p:nvPr>
            <p:ph type="sldNum" sz="quarter" idx="2"/>
          </p:nvPr>
        </p:nvSpPr>
        <p:spPr>
          <a:xfrm>
            <a:off x="215857" y="5855666"/>
            <a:ext cx="7942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&lt;animation-list xmlns:android=&quot;http://schemas.android.com/apk/res/android&quot;…"/>
          <p:cNvSpPr txBox="1"/>
          <p:nvPr/>
        </p:nvSpPr>
        <p:spPr>
          <a:xfrm>
            <a:off x="769831" y="2716829"/>
            <a:ext cx="6485053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&lt;</a:t>
            </a:r>
            <a:r>
              <a:rPr>
                <a:solidFill>
                  <a:srgbClr val="3F51B5"/>
                </a:solidFill>
              </a:rPr>
              <a:t>animation-list </a:t>
            </a:r>
            <a:r>
              <a:rPr>
                <a:solidFill>
                  <a:srgbClr val="9C27B0"/>
                </a:solidFill>
              </a:rPr>
              <a:t>xmlns:android</a:t>
            </a:r>
            <a:r>
              <a:rPr>
                <a:solidFill>
                  <a:srgbClr val="37474F"/>
                </a:solidFill>
              </a:rPr>
              <a:t>="</a:t>
            </a:r>
            <a:r>
              <a:t>http://schemas.android.com/apk/res/android</a:t>
            </a:r>
            <a:r>
              <a:rPr>
                <a:solidFill>
                  <a:srgbClr val="37474F"/>
                </a:solidFill>
              </a:rPr>
              <a:t>"</a:t>
            </a:r>
            <a:endParaRPr>
              <a:solidFill>
                <a:srgbClr val="3F51B5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    </a:t>
            </a:r>
            <a:r>
              <a:t>android:oneshot</a:t>
            </a:r>
            <a:r>
              <a:rPr>
                <a:solidFill>
                  <a:srgbClr val="37474F"/>
                </a:solidFill>
              </a:rPr>
              <a:t>="</a:t>
            </a:r>
            <a:r>
              <a:rPr>
                <a:solidFill>
                  <a:srgbClr val="388E3C"/>
                </a:solidFill>
              </a:rPr>
              <a:t>true</a:t>
            </a:r>
            <a:r>
              <a:rPr>
                <a:solidFill>
                  <a:srgbClr val="37474F"/>
                </a:solidFill>
              </a:rPr>
              <a:t>"&gt;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@drawable/rocket_thrust1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@drawable/rocket_thrust2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@drawable/rocket_thrust3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&lt;/</a:t>
            </a:r>
            <a:r>
              <a:t>animation-list</a:t>
            </a:r>
            <a:r>
              <a:rPr>
                <a:solidFill>
                  <a:srgbClr val="37474F"/>
                </a:solidFill>
              </a:rPr>
              <a:t>&gt;</a:t>
            </a:r>
            <a:endParaRPr>
              <a:solidFill>
                <a:srgbClr val="37474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ValueAnimator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xfrm>
            <a:off x="215857" y="5855666"/>
            <a:ext cx="83139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Появился в Android 3.0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Появился в Android 3.0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Базовый движок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ValueAnimator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xfrm>
            <a:off x="215857" y="5855666"/>
            <a:ext cx="83261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fade_animation.gif" descr="fade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4440" y="450422"/>
            <a:ext cx="3050724" cy="59571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private fun animate() {…"/>
          <p:cNvSpPr txBox="1"/>
          <p:nvPr/>
        </p:nvSpPr>
        <p:spPr>
          <a:xfrm>
            <a:off x="573230" y="1699483"/>
            <a:ext cx="8058423" cy="368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private</a:t>
            </a:r>
            <a:r>
              <a:t> </a:t>
            </a:r>
            <a:r>
              <a:rPr>
                <a:solidFill>
                  <a:srgbClr val="3F51B5"/>
                </a:solidFill>
              </a:rPr>
              <a:t>fun</a:t>
            </a:r>
            <a:r>
              <a:t> animate()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alphaAnimator = ValueAnimator.ofFloat(</a:t>
            </a:r>
            <a:r>
              <a:rPr>
                <a:solidFill>
                  <a:srgbClr val="C53929"/>
                </a:solidFill>
              </a:rPr>
              <a:t>0f</a:t>
            </a:r>
            <a:r>
              <a:t>, </a:t>
            </a:r>
            <a:r>
              <a:rPr>
                <a:solidFill>
                  <a:srgbClr val="C53929"/>
                </a:solidFill>
              </a:rPr>
              <a:t>1f</a:t>
            </a:r>
            <a:r>
              <a:t>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alphaAnimator.addUpdateListener { animation -&gt; circle.alpha = animation.animatedValue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Float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yAnimator = ValueAnimator.ofFloat(</a:t>
            </a:r>
            <a:r>
              <a:rPr>
                <a:solidFill>
                  <a:srgbClr val="C53929"/>
                </a:solidFill>
              </a:rPr>
              <a:t>0f</a:t>
            </a:r>
            <a:r>
              <a:t>, (root.height - circle.height).toFloat())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yAnimator.addUpdateListener { circle.y = yAnimator.animatedValue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Float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 = AnimatorSet()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.playTogether(alphaAnimator, yAnimator)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.duration = ANIMATION_DURATION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.start()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специфичная отрисовка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специфичная отрисовка;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специфичная обработка жестов;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оптимизация существующих элементов;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правка багов в существующем элементе.</a:t>
            </a:r>
          </a:p>
        </p:txBody>
      </p:sp>
      <p:sp>
        <p:nvSpPr>
          <p:cNvPr id="32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Custom View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215857" y="5855666"/>
            <a:ext cx="4680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Движок аниматора</a:t>
            </a:r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xfrm>
            <a:off x="215857" y="5855666"/>
            <a:ext cx="84602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Время в Animator представляется как значение от 0 до 1. Время обновления экрана в Android это 16ms. Допустим, анимация длится 160 мс, тогда, для отрисовки нам понадобится 10 фреймов. Для примера рассмотрим что происходит во время отрисовки 5го фрейма: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Время в </a:t>
            </a:r>
            <a:r>
              <a:rPr b="1"/>
              <a:t>Animator</a:t>
            </a:r>
            <a:r>
              <a:t> представляется как значение от 0 до 1. Время обновления экрана в Android это 16ms. Допустим, анимация длится 160 мс, тогда, для отрисовки нам понадобится 10 фреймов. Для примера рассмотрим что происходит во время отрисовки 5го фрейма: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Движок аниматора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xfrm>
            <a:off x="215857" y="5855666"/>
            <a:ext cx="71861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Сначала значение 0.5 попадает в TimeInterpolator, это функция, которая показывает как должна изменяться скорость анимации. Можно, например, сделать что бы анимация разгонялась со временем или наоборот тормозила. Воспользуемся AccelerateInterpolator:…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Сначала значение 0.5 попадает в </a:t>
            </a:r>
            <a:r>
              <a:rPr b="1"/>
              <a:t>TimeInterpolator</a:t>
            </a:r>
            <a:r>
              <a:t>, это функция, которая показывает как должна изменяться скорость анимации. Можно, например, сделать что бы анимация разгонялась со временем или наоборот тормозила. Воспользуемся </a:t>
            </a:r>
            <a:r>
              <a:rPr b="1"/>
              <a:t>AccelerateInterpolator</a:t>
            </a:r>
            <a:r>
              <a:t>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f(x) = x^2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0.5^2 = 0.25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0050" y="3396224"/>
            <a:ext cx="3771901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Движок аниматора</a:t>
            </a:r>
          </a:p>
        </p:txBody>
      </p:sp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215857" y="5855666"/>
            <a:ext cx="83383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Рассчитанное значение подается на вход TypeEvaluator. TypeEvaluator определяет как должен меняться объект в процессе анимации относительно времени. В простых случаях это разница конечного и начального значения умноженная на время:…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Рассчитанное значение подается на вход </a:t>
            </a:r>
            <a:r>
              <a:rPr b="1"/>
              <a:t>TypeEvaluator</a:t>
            </a:r>
            <a:r>
              <a:t>. </a:t>
            </a:r>
            <a:r>
              <a:rPr b="1"/>
              <a:t>TypeEvaluator</a:t>
            </a:r>
            <a:r>
              <a:t> определяет как должен меняться объект в процессе анимации относительно времени. В простых случаях это разница конечного и начального значения умноженная на время: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(x2 - x1) * t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(255-0) * 0.25 = 63.75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Получившееся значение записывается в </a:t>
            </a:r>
            <a:r>
              <a:rPr b="1"/>
              <a:t>Animator</a:t>
            </a:r>
            <a:r>
              <a:t> и передается в </a:t>
            </a:r>
            <a:r>
              <a:rPr b="1"/>
              <a:t>Listener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Интерполяторы</a:t>
            </a:r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xfrm>
            <a:off x="215857" y="5855666"/>
            <a:ext cx="82590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6" name="AccelerateInterpolator. Определяет функцию с увеличивающейся скоростью. (Исчезновение)…"/>
          <p:cNvSpPr txBox="1"/>
          <p:nvPr>
            <p:ph type="body" sz="half" idx="1"/>
          </p:nvPr>
        </p:nvSpPr>
        <p:spPr>
          <a:xfrm>
            <a:off x="905970" y="2038311"/>
            <a:ext cx="6341230" cy="4401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AccelerateInterpolator</a:t>
            </a:r>
            <a:r>
              <a:t>. Определяет функцию с увеличивающейся скоростью. (Исчезновение)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DecelerateInterpolator</a:t>
            </a:r>
            <a:r>
              <a:t>. Определяет функцию с уменьшающейся скоростью. (Появление)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AccelerateDecelerateInterpolator</a:t>
            </a:r>
            <a:r>
              <a:t>. Определяет функцию, скорость которой сначала увеличивается, а потом снижается.</a:t>
            </a:r>
          </a:p>
        </p:txBody>
      </p:sp>
      <p:pic>
        <p:nvPicPr>
          <p:cNvPr id="487" name="interpolator.gif" descr="interpolat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0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Интерполяторы</a:t>
            </a:r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xfrm>
            <a:off x="215857" y="5855666"/>
            <a:ext cx="83200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1" name="В Android 5 появились новые интерполяторы, аналогичные перечисленным выше. Считается, что они работают более плавно и естественно: FastOutLinearInInterpolator, LinearOutSlowInInterpolator, FastOutSlowInInterpolator.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 Android 5 появились новые интерполяторы, аналогичные перечисленным выше. Считается, что они работают более плавно и естественно: </a:t>
            </a:r>
            <a:r>
              <a:rPr b="1"/>
              <a:t>FastOutLinearInInterpolator</a:t>
            </a:r>
            <a:r>
              <a:t>, </a:t>
            </a:r>
            <a:r>
              <a:rPr b="1"/>
              <a:t>LinearOutSlowInInterpolator</a:t>
            </a:r>
            <a:r>
              <a:t>, </a:t>
            </a:r>
            <a:r>
              <a:rPr b="1"/>
              <a:t>FastOutSlowInInterpolator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ObjectAnimator</a:t>
            </a:r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xfrm>
            <a:off x="215857" y="5855666"/>
            <a:ext cx="8387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ObjectAnimator является расширением ValueAnimator. Все свойства ValueAnimator также применимы и к ObjectAnimator. Главным отличием является то, что нам нет необходимости задавать Listener, вместо этого в ObjectAnimator представлено понятие Property, кото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ObjectAnimator</a:t>
            </a:r>
            <a:r>
              <a:t> является расширением </a:t>
            </a:r>
            <a:r>
              <a:rPr b="1"/>
              <a:t>ValueAnimator</a:t>
            </a:r>
            <a:r>
              <a:t>. Все свойства </a:t>
            </a:r>
            <a:r>
              <a:rPr b="1"/>
              <a:t>ValueAnimator</a:t>
            </a:r>
            <a:r>
              <a:t> также применимы и к </a:t>
            </a:r>
            <a:r>
              <a:rPr b="1"/>
              <a:t>ObjectAnimator</a:t>
            </a:r>
            <a:r>
              <a:t>. Главным отличием является то, что нам нет необходимости задавать Listener, вместо этого в </a:t>
            </a:r>
            <a:r>
              <a:rPr b="1"/>
              <a:t>ObjectAnimator</a:t>
            </a:r>
            <a:r>
              <a:t> представлено понятие </a:t>
            </a:r>
            <a:r>
              <a:rPr b="1"/>
              <a:t>Property</a:t>
            </a:r>
            <a:r>
              <a:t>, которое отвечает за изменяемый параметр.</a:t>
            </a:r>
          </a:p>
        </p:txBody>
      </p:sp>
      <p:sp>
        <p:nvSpPr>
          <p:cNvPr id="496" name="val yAnimator: ObjectAnimator = ObjectAnimator.ofFloat(circle, Y, circle.y, root.height - circle.height)"/>
          <p:cNvSpPr txBox="1"/>
          <p:nvPr/>
        </p:nvSpPr>
        <p:spPr>
          <a:xfrm>
            <a:off x="893175" y="3828855"/>
            <a:ext cx="8007472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val</a:t>
            </a:r>
            <a:r>
              <a:t> yAnimator: ObjectAnimator = ObjectAnimator.ofFloat(circle, Y, circle.y, root.height - circle.height)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Property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215857" y="5855666"/>
            <a:ext cx="8387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public static final Property&lt;View, Float&gt; Y = new FloatProperty&lt;View&gt;(&quot;y&quot;) {…"/>
          <p:cNvSpPr txBox="1"/>
          <p:nvPr/>
        </p:nvSpPr>
        <p:spPr>
          <a:xfrm>
            <a:off x="1016102" y="1806119"/>
            <a:ext cx="6130006" cy="343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static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final</a:t>
            </a:r>
            <a:r>
              <a:rPr>
                <a:solidFill>
                  <a:srgbClr val="37474F"/>
                </a:solidFill>
              </a:rPr>
              <a:t> </a:t>
            </a:r>
            <a:r>
              <a:t>Property</a:t>
            </a:r>
            <a:r>
              <a:rPr>
                <a:solidFill>
                  <a:srgbClr val="37474F"/>
                </a:solidFill>
              </a:rPr>
              <a:t>&lt;</a:t>
            </a:r>
            <a:r>
              <a:t>View</a:t>
            </a:r>
            <a:r>
              <a:rPr>
                <a:solidFill>
                  <a:srgbClr val="37474F"/>
                </a:solidFill>
              </a:rPr>
              <a:t>, </a:t>
            </a:r>
            <a:r>
              <a:t>Float</a:t>
            </a:r>
            <a:r>
              <a:rPr>
                <a:solidFill>
                  <a:srgbClr val="37474F"/>
                </a:solidFill>
              </a:rPr>
              <a:t>&gt; </a:t>
            </a:r>
            <a:r>
              <a:t>Y</a:t>
            </a:r>
            <a:r>
              <a:rPr>
                <a:solidFill>
                  <a:srgbClr val="37474F"/>
                </a:solidFill>
              </a:rPr>
              <a:t> = </a:t>
            </a:r>
            <a:r>
              <a:rPr>
                <a:solidFill>
                  <a:srgbClr val="3F51B5"/>
                </a:solidFill>
              </a:rPr>
              <a:t>new</a:t>
            </a:r>
            <a:r>
              <a:rPr>
                <a:solidFill>
                  <a:srgbClr val="37474F"/>
                </a:solidFill>
              </a:rPr>
              <a:t> </a:t>
            </a:r>
            <a:r>
              <a:t>FloatProperty</a:t>
            </a:r>
            <a:r>
              <a:rPr>
                <a:solidFill>
                  <a:srgbClr val="37474F"/>
                </a:solidFill>
              </a:rPr>
              <a:t>&lt;</a:t>
            </a:r>
            <a:r>
              <a:t>View</a:t>
            </a:r>
            <a:r>
              <a:rPr>
                <a:solidFill>
                  <a:srgbClr val="37474F"/>
                </a:solidFill>
              </a:rPr>
              <a:t>&gt;(</a:t>
            </a:r>
            <a:r>
              <a:rPr>
                <a:solidFill>
                  <a:srgbClr val="388E3C"/>
                </a:solidFill>
              </a:rPr>
              <a:t>"y"</a:t>
            </a:r>
            <a:r>
              <a:rPr>
                <a:solidFill>
                  <a:srgbClr val="37474F"/>
                </a:solidFill>
              </a:rPr>
              <a:t>)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@Override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setValue(</a:t>
            </a:r>
            <a:r>
              <a:rPr>
                <a:solidFill>
                  <a:srgbClr val="9C27B0"/>
                </a:solidFill>
              </a:rPr>
              <a:t>View</a:t>
            </a:r>
            <a:r>
              <a:t> object, </a:t>
            </a:r>
            <a:r>
              <a:rPr>
                <a:solidFill>
                  <a:srgbClr val="3F51B5"/>
                </a:solidFill>
              </a:rPr>
              <a:t>float</a:t>
            </a:r>
            <a:r>
              <a:t> value)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object.setY(value);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@Override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Float</a:t>
            </a:r>
            <a:r>
              <a:t> get(</a:t>
            </a:r>
            <a:r>
              <a:rPr>
                <a:solidFill>
                  <a:srgbClr val="9C27B0"/>
                </a:solidFill>
              </a:rPr>
              <a:t>View</a:t>
            </a:r>
            <a:r>
              <a:t> object)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</a:t>
            </a:r>
            <a:r>
              <a:rPr>
                <a:solidFill>
                  <a:srgbClr val="3F51B5"/>
                </a:solidFill>
              </a:rPr>
              <a:t>return</a:t>
            </a:r>
            <a:r>
              <a:t> object.getY();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Property</a:t>
            </a:r>
          </a:p>
        </p:txBody>
      </p:sp>
      <p:sp>
        <p:nvSpPr>
          <p:cNvPr id="503" name="Slide Number"/>
          <p:cNvSpPr txBox="1"/>
          <p:nvPr>
            <p:ph type="sldNum" sz="quarter" idx="2"/>
          </p:nvPr>
        </p:nvSpPr>
        <p:spPr>
          <a:xfrm>
            <a:off x="215857" y="5855666"/>
            <a:ext cx="80030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с помощью наследника Property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с помощью наследника Property:</a:t>
            </a:r>
            <a:endParaRPr b="1"/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ObjectAnimator.ofFloat(circle, Y, circle.y, root.height - circle.height)</a:t>
            </a:r>
            <a:endParaRPr b="1"/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с помощью строки:</a:t>
            </a:r>
            <a:endParaRPr b="1"/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ObjectAnimator.ofFloat(circle, “y”, circle.y, root.height - circle.height)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Property</a:t>
            </a: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xfrm>
            <a:off x="215857" y="5855666"/>
            <a:ext cx="837490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ALPHA;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ALPHA;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TRANSLATION_X;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TRANSLATION_Y;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TRANSLATION_Z;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X;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Y;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Z;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ROTATION;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ROTATION_X;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ROTATION_Y;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SCALE_X;</a:t>
            </a:r>
          </a:p>
          <a:p>
            <a:pPr marL="169645" indent="-169645" defTabSz="859536">
              <a:spcBef>
                <a:spcPts val="900"/>
              </a:spcBef>
              <a:buSzPct val="100000"/>
              <a:buChar char="•"/>
              <a:defRPr sz="1692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SCALE_Y.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ViewPropertyAnimator</a:t>
            </a:r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215857" y="5855666"/>
            <a:ext cx="8387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ViewPorpertyAnimator также работает на основе ValueAnimator. Главный плюс ViewPorpertyAnimator состоит в том, что он предоставляет удобный API для анимации View. В случае анимирования нескольких значений, он может быть незначительно быстрее ObjectAnimato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ViewPorpertyAnimator</a:t>
            </a:r>
            <a:r>
              <a:t> также работает на основе </a:t>
            </a:r>
            <a:r>
              <a:rPr b="1"/>
              <a:t>ValueAnimator</a:t>
            </a:r>
            <a:r>
              <a:t>. Главный плюс </a:t>
            </a:r>
            <a:r>
              <a:rPr b="1"/>
              <a:t>ViewPorpertyAnimator</a:t>
            </a:r>
            <a:r>
              <a:t> состоит в том, что он предоставляет удобный API для анимации </a:t>
            </a:r>
            <a:r>
              <a:rPr b="1"/>
              <a:t>View</a:t>
            </a:r>
            <a:r>
              <a:t>. В случае анимирования нескольких значений, он может быть незначительно быстрее </a:t>
            </a:r>
            <a:r>
              <a:rPr b="1"/>
              <a:t>ObjectAnimator</a:t>
            </a:r>
            <a:r>
              <a:t>. Минусом является то, что нам нельзя анимировать какие-то свои параметры, можно использовать только те, которые есть в стандартном наборе.</a:t>
            </a:r>
          </a:p>
        </p:txBody>
      </p:sp>
      <p:sp>
        <p:nvSpPr>
          <p:cNvPr id="513" name="val yAnimator: ViewPropertyAnimator = circle.animate()…"/>
          <p:cNvSpPr txBox="1"/>
          <p:nvPr/>
        </p:nvSpPr>
        <p:spPr>
          <a:xfrm>
            <a:off x="918927" y="3999722"/>
            <a:ext cx="5144464" cy="117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val yAnimator: </a:t>
            </a:r>
            <a:r>
              <a:rPr>
                <a:solidFill>
                  <a:srgbClr val="9C27B0"/>
                </a:solidFill>
              </a:rPr>
              <a:t>ViewPropertyAnimator</a:t>
            </a:r>
            <a:r>
              <a:t> = circle.animate()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.x(root.height - circle.height)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.setDuration(ANIMATION_DURATION)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.setInterpolator(interpolator)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Текст 23"/>
          <p:cNvSpPr/>
          <p:nvPr>
            <p:ph type="body" idx="21"/>
          </p:nvPr>
        </p:nvSpPr>
        <p:spPr>
          <a:xfrm>
            <a:off x="2895424" y="3017043"/>
            <a:ext cx="6401152" cy="823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НЕ ПИШИТЕ КАСТОМНЫЕ VIEW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Какой аниматор выбрать?</a:t>
            </a: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xfrm>
            <a:off x="215857" y="5855666"/>
            <a:ext cx="852730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ViewAnimation. Устаревший. Лучше не использовать;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ViewAnimation</a:t>
            </a:r>
            <a:r>
              <a:t>. Устаревший. Лучше не использовать;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DrawableAnimation</a:t>
            </a:r>
            <a:r>
              <a:t>. Использовать только в очень сложных случаях;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ValueAnimator</a:t>
            </a:r>
            <a:r>
              <a:t>. Стоит использовать только в тех случаях, когда нам не удается написать Property;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ObjectAnimator</a:t>
            </a:r>
            <a:r>
              <a:t>. Стоит использовать по возможности всегда;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ViewPropertyAnimator</a:t>
            </a:r>
            <a:r>
              <a:t>. Стоит использовать для простых случаев.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Завершение анимации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xfrm>
            <a:off x="215857" y="5855666"/>
            <a:ext cx="72532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view.clearAnimation(). Для View animation;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view.clearAnimation(). Для </a:t>
            </a:r>
            <a:r>
              <a:rPr b="1"/>
              <a:t>View animation;</a:t>
            </a: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animator.cancel(). Для </a:t>
            </a:r>
            <a:r>
              <a:rPr b="1"/>
              <a:t>ValueAnimator </a:t>
            </a:r>
            <a:r>
              <a:t>и</a:t>
            </a:r>
            <a:r>
              <a:rPr b="1"/>
              <a:t> ObjectAnimator;</a:t>
            </a: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view.animate().cancel(). Для </a:t>
            </a:r>
            <a:r>
              <a:rPr b="1"/>
              <a:t>ViewPropertyAnimator.</a:t>
            </a: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Activity.onStop();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Fragment.onStop();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View.onDetachFromWidow().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LayoutTransition</a:t>
            </a:r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xfrm>
            <a:off x="215857" y="5855666"/>
            <a:ext cx="84053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LayoutTransition(флаг animateLayoutChanges) работает на основе ValueAnimator. Позволяет при изменениях внутри дочерних View анимировать родительский View.…"/>
          <p:cNvSpPr txBox="1"/>
          <p:nvPr>
            <p:ph type="body" sz="half" idx="1"/>
          </p:nvPr>
        </p:nvSpPr>
        <p:spPr>
          <a:xfrm>
            <a:off x="905970" y="2038311"/>
            <a:ext cx="6103652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LayoutTransition</a:t>
            </a:r>
            <a:r>
              <a:t>(флаг animateLayoutChanges) работает на основе </a:t>
            </a:r>
            <a:r>
              <a:rPr b="1"/>
              <a:t>ValueAnimator</a:t>
            </a:r>
            <a:r>
              <a:t>. Позволяет при изменениях внутри дочерних </a:t>
            </a:r>
            <a:r>
              <a:rPr b="1"/>
              <a:t>View</a:t>
            </a:r>
            <a:r>
              <a:t> анимировать родительский </a:t>
            </a:r>
            <a:r>
              <a:rPr b="1"/>
              <a:t>View</a:t>
            </a:r>
            <a:r>
              <a:t>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Подходит для простых случаев: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Появление;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Исчезновение;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Изменение размеров.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pic>
        <p:nvPicPr>
          <p:cNvPr id="526" name="layout_transition.gif" descr="layout_transi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31243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root.setLayoutTransition(new LayoutTransition());"/>
          <p:cNvSpPr txBox="1"/>
          <p:nvPr/>
        </p:nvSpPr>
        <p:spPr>
          <a:xfrm>
            <a:off x="818859" y="5223769"/>
            <a:ext cx="5303450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root</a:t>
            </a:r>
            <a:r>
              <a:rPr>
                <a:solidFill>
                  <a:srgbClr val="D73A49"/>
                </a:solidFill>
              </a:rPr>
              <a:t>.</a:t>
            </a:r>
            <a:r>
              <a:t>setLayoutTransition(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LayoutTransition());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Framework</a:t>
            </a:r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xfrm>
            <a:off x="215857" y="5855666"/>
            <a:ext cx="83261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Transition Framework вводит такие понятия, как Transition, который включает в себя целый класс анимаций. Transition Framework анимирует всю иерархию внутри контейнера, не только ближайшие вложенные элементы, а все, которые находятся в заданном родителе.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Transition Framework</a:t>
            </a:r>
            <a:r>
              <a:t> вводит такие понятия, как </a:t>
            </a:r>
            <a:r>
              <a:rPr b="1"/>
              <a:t>Transition</a:t>
            </a:r>
            <a:r>
              <a:t>, который включает в себя целый класс анимаций. </a:t>
            </a:r>
            <a:r>
              <a:rPr b="1"/>
              <a:t>Transition</a:t>
            </a:r>
            <a:r>
              <a:t> Framework анимирует всю иерархию внутри контейнера, не только ближайшие вложенные элементы, а все, которые находятся в заданном родителе.  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Для того, что бы задать анимацию, достаточно описать какие эффекты мы хотим применять к изменениям лейаута, а дальше выполнить метод beginDelayedTransition. Далее, все изменения родителя будут анимрованы указанным способом.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2" name="TransitionSet transitionSet = new TransitionSet().addTransition(new Fade());…"/>
          <p:cNvSpPr txBox="1"/>
          <p:nvPr/>
        </p:nvSpPr>
        <p:spPr>
          <a:xfrm>
            <a:off x="929599" y="4083354"/>
            <a:ext cx="8007091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TransitionSet transitionSet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TransitionSet()</a:t>
            </a:r>
            <a:r>
              <a:rPr>
                <a:solidFill>
                  <a:srgbClr val="D73A49"/>
                </a:solidFill>
              </a:rPr>
              <a:t>.</a:t>
            </a:r>
            <a:r>
              <a:t>addTransition(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Fade());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TransitionManager</a:t>
            </a:r>
            <a:r>
              <a:rPr>
                <a:solidFill>
                  <a:srgbClr val="D73A49"/>
                </a:solidFill>
              </a:rPr>
              <a:t>.</a:t>
            </a:r>
            <a:r>
              <a:t>beginDelayedTransition(root, transitionSet);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circle2</a:t>
            </a:r>
            <a:r>
              <a:rPr>
                <a:solidFill>
                  <a:srgbClr val="D73A49"/>
                </a:solidFill>
              </a:rPr>
              <a:t>.</a:t>
            </a:r>
            <a:r>
              <a:t>setVisibility(View</a:t>
            </a:r>
            <a:r>
              <a:rPr>
                <a:solidFill>
                  <a:srgbClr val="D73A49"/>
                </a:solidFill>
              </a:rPr>
              <a:t>.</a:t>
            </a:r>
            <a:r>
              <a:rPr>
                <a:solidFill>
                  <a:srgbClr val="005CC5"/>
                </a:solidFill>
              </a:rPr>
              <a:t>VISIBLE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Transition Framework</a:t>
            </a:r>
          </a:p>
        </p:txBody>
      </p:sp>
      <p:sp>
        <p:nvSpPr>
          <p:cNvPr id="535" name="Slide Number"/>
          <p:cNvSpPr txBox="1"/>
          <p:nvPr>
            <p:ph type="sldNum" sz="quarter" idx="2"/>
          </p:nvPr>
        </p:nvSpPr>
        <p:spPr>
          <a:xfrm>
            <a:off x="215857" y="5855666"/>
            <a:ext cx="8387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Кроме базовых анимаций есть несколько необычных, например Slide. Этот способ анимации заставляет View &quot;прилететь&quot; в заданную позицию:"/>
          <p:cNvSpPr txBox="1"/>
          <p:nvPr>
            <p:ph type="body" idx="1"/>
          </p:nvPr>
        </p:nvSpPr>
        <p:spPr>
          <a:xfrm>
            <a:off x="905970" y="2038311"/>
            <a:ext cx="7637068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Кроме базовых анимаций есть несколько необычных, например </a:t>
            </a:r>
            <a:r>
              <a:rPr b="1"/>
              <a:t>Slide</a:t>
            </a:r>
            <a:r>
              <a:t>. Этот способ анимации заставляет </a:t>
            </a:r>
            <a:r>
              <a:rPr b="1"/>
              <a:t>View </a:t>
            </a:r>
            <a:r>
              <a:t>"прилететь" в заданную позицию: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7" name="TransitionSet transitionSet = new TransitionSet()…"/>
          <p:cNvSpPr txBox="1"/>
          <p:nvPr/>
        </p:nvSpPr>
        <p:spPr>
          <a:xfrm>
            <a:off x="956421" y="3160262"/>
            <a:ext cx="7967740" cy="150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TransitionSet transitionSet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TransitionSet()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73A49"/>
                </a:solidFill>
              </a:rPr>
              <a:t>.</a:t>
            </a:r>
            <a:r>
              <a:t>addTransition(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Fade())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73A49"/>
                </a:solidFill>
              </a:rPr>
              <a:t>.</a:t>
            </a:r>
            <a:r>
              <a:t>addTransition(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Slide();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TransitionManager</a:t>
            </a:r>
            <a:r>
              <a:rPr>
                <a:solidFill>
                  <a:srgbClr val="D73A49"/>
                </a:solidFill>
              </a:rPr>
              <a:t>.</a:t>
            </a:r>
            <a:r>
              <a:t>beginDelayedTransition(root, transitionSet);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circle2</a:t>
            </a:r>
            <a:r>
              <a:rPr>
                <a:solidFill>
                  <a:srgbClr val="D73A49"/>
                </a:solidFill>
              </a:rPr>
              <a:t>.</a:t>
            </a:r>
            <a:r>
              <a:t>setVisibility(View</a:t>
            </a:r>
            <a:r>
              <a:rPr>
                <a:solidFill>
                  <a:srgbClr val="D73A49"/>
                </a:solidFill>
              </a:rPr>
              <a:t>.</a:t>
            </a:r>
            <a:r>
              <a:rPr>
                <a:solidFill>
                  <a:srgbClr val="005CC5"/>
                </a:solidFill>
              </a:rPr>
              <a:t>VISIBLE</a:t>
            </a:r>
            <a:r>
              <a:t>);</a:t>
            </a:r>
          </a:p>
        </p:txBody>
      </p:sp>
      <p:pic>
        <p:nvPicPr>
          <p:cNvPr id="538" name="slide.gif" descr="sli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72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Что лучше?</a:t>
            </a:r>
          </a:p>
        </p:txBody>
      </p:sp>
      <p:sp>
        <p:nvSpPr>
          <p:cNvPr id="541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2" name="LayoutTransition стоит использовать для простых иерархий, где анимируется не большое количество элементов и/или для старых версий Android. Transition Framework следует использовать для более сложных случаях и/или для новых версий Android.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LayoutTransition</a:t>
            </a:r>
            <a:r>
              <a:t> стоит использовать для простых иерархий, где анимируется не большое количество элементов и/или для старых версий Android. </a:t>
            </a:r>
            <a:r>
              <a:rPr b="1"/>
              <a:t>Transition Framework</a:t>
            </a:r>
            <a:r>
              <a:t> следует использовать для более сложных случаях и/или для новых версий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Dynamic Animation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6" name="physics.gif" descr="physic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6422" y="1598259"/>
            <a:ext cx="6899156" cy="4927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FlingAnimation</a:t>
            </a:r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xfrm>
            <a:off x="215857" y="5855666"/>
            <a:ext cx="807010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" name="FlingAnimation. Предназначена для тех случаев, когда пользователь своими жестами инициирует какую-то анимацию, например свайп: когда пользователь поднимает палец, элемент должен сдвинуться примерно с той же самой скоростью, с которой пользователь двигал "/>
          <p:cNvSpPr txBox="1"/>
          <p:nvPr>
            <p:ph type="body" sz="half" idx="1"/>
          </p:nvPr>
        </p:nvSpPr>
        <p:spPr>
          <a:xfrm>
            <a:off x="846029" y="2038311"/>
            <a:ext cx="6444555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FlingAnimation</a:t>
            </a:r>
            <a:r>
              <a:t>. Предназначена для тех случаев, когда пользователь своими жестами инициирует какую-то анимацию, например свайп: когда пользователь поднимает палец, элемент должен сдвинуться примерно с той же самой скоростью, с которой пользователь двигал палец.</a:t>
            </a:r>
          </a:p>
        </p:txBody>
      </p:sp>
      <p:pic>
        <p:nvPicPr>
          <p:cNvPr id="551" name="fling.gif" descr="fl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6170" y="927116"/>
            <a:ext cx="4052375" cy="540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SpringAnimation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xfrm>
            <a:off x="215857" y="5855666"/>
            <a:ext cx="844196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5" name="SpringAnimation. Анимация отмены действия или возврата к начальному состоянию. Чем-то похожа на пружину."/>
          <p:cNvSpPr txBox="1"/>
          <p:nvPr>
            <p:ph type="body" sz="half" idx="1"/>
          </p:nvPr>
        </p:nvSpPr>
        <p:spPr>
          <a:xfrm>
            <a:off x="846029" y="2038311"/>
            <a:ext cx="6444555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SpringAnimation</a:t>
            </a:r>
            <a:r>
              <a:t>. Анимация отмены действия или возврата к начальному состоянию. Чем-то похожа на пружину.</a:t>
            </a:r>
          </a:p>
        </p:txBody>
      </p:sp>
      <p:pic>
        <p:nvPicPr>
          <p:cNvPr id="556" name="spring.gif" descr="spr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6200" y="927100"/>
            <a:ext cx="4051301" cy="5401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Прочие анимации</a:t>
            </a:r>
          </a:p>
        </p:txBody>
      </p:sp>
      <p:sp>
        <p:nvSpPr>
          <p:cNvPr id="559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0" name="Кроме анимаций, которые могут применяться к любым View, есть анимации, которые предназначены для каких-то определенных ситуаций. Например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Кроме анимаций, которые могут применяться к любым </a:t>
            </a:r>
            <a:r>
              <a:rPr b="1"/>
              <a:t>View</a:t>
            </a:r>
            <a:r>
              <a:t>, есть анимации, которые предназначены для каких-то определенных ситуаций. Например: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ItemAnimator</a:t>
            </a:r>
            <a:r>
              <a:t>. Этот аниматор работает только в </a:t>
            </a:r>
            <a:r>
              <a:rPr b="1"/>
              <a:t>RecyclerView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AnimatedVectorDrawable</a:t>
            </a:r>
            <a:r>
              <a:t>. Аниматор для работы с векторными изображениями;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Activity</a:t>
            </a:r>
            <a:r>
              <a:t> </a:t>
            </a:r>
            <a:r>
              <a:rPr b="1"/>
              <a:t>Transition</a:t>
            </a:r>
            <a:r>
              <a:t>. Способ анимации между </a:t>
            </a:r>
            <a:r>
              <a:rPr b="1"/>
              <a:t>Activity</a:t>
            </a:r>
            <a:r>
              <a:t>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Fragment Transition</a:t>
            </a:r>
            <a:r>
              <a:t>. Способ анимации между фрагментами.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Android постоянно обновляется и вместе с тем добавляются новые способы анимации объектов. С умом подойдите в выбору способа анимации и следите за обновлениями.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Наследники View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hierarchy.png" descr="hierarch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946" y="2038311"/>
            <a:ext cx="6213541" cy="3596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Обработка тачей</a:t>
            </a:r>
          </a:p>
        </p:txBody>
      </p:sp>
      <p:sp>
        <p:nvSpPr>
          <p:cNvPr id="563" name="Slide Number"/>
          <p:cNvSpPr txBox="1"/>
          <p:nvPr>
            <p:ph type="sldNum" sz="quarter" idx="2"/>
          </p:nvPr>
        </p:nvSpPr>
        <p:spPr>
          <a:xfrm>
            <a:off x="215857" y="5855666"/>
            <a:ext cx="852730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4" name="MotionEvent - это событие касания экрана. MotionEvent работает с любыми способами ввода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MotionEvent</a:t>
            </a:r>
            <a:r>
              <a:t> - это событие касания экрана. </a:t>
            </a:r>
            <a:r>
              <a:rPr b="1"/>
              <a:t>MotionEvent</a:t>
            </a:r>
            <a:r>
              <a:t> работает с любыми способами ввода: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палец;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стилус;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мышь.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 рамках этого урока мы будет рассматривать только касания пальцем.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Обработка тачей</a:t>
            </a:r>
          </a:p>
        </p:txBody>
      </p:sp>
      <p:sp>
        <p:nvSpPr>
          <p:cNvPr id="567" name="Slide Number"/>
          <p:cNvSpPr txBox="1"/>
          <p:nvPr>
            <p:ph type="sldNum" sz="quarter" idx="2"/>
          </p:nvPr>
        </p:nvSpPr>
        <p:spPr>
          <a:xfrm>
            <a:off x="215857" y="5855666"/>
            <a:ext cx="725324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8" name="motion_event.jpg" descr="motion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134" y="2038311"/>
            <a:ext cx="6849165" cy="3833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Обработка событий</a:t>
            </a:r>
          </a:p>
        </p:txBody>
      </p:sp>
      <p:sp>
        <p:nvSpPr>
          <p:cNvPr id="571" name="Slide Number"/>
          <p:cNvSpPr txBox="1"/>
          <p:nvPr>
            <p:ph type="sldNum" sz="quarter" idx="2"/>
          </p:nvPr>
        </p:nvSpPr>
        <p:spPr>
          <a:xfrm>
            <a:off x="215857" y="5855666"/>
            <a:ext cx="84053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2" name="handle_event.jpg" descr="handle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291" y="2272766"/>
            <a:ext cx="6944851" cy="3189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Диспетчеризация нажатий</a:t>
            </a:r>
          </a:p>
        </p:txBody>
      </p:sp>
      <p:sp>
        <p:nvSpPr>
          <p:cNvPr id="575" name="Slide Number"/>
          <p:cNvSpPr txBox="1"/>
          <p:nvPr>
            <p:ph type="sldNum" sz="quarter" idx="2"/>
          </p:nvPr>
        </p:nvSpPr>
        <p:spPr>
          <a:xfrm>
            <a:off x="215857" y="5855666"/>
            <a:ext cx="83261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6" name="on_touch_event.jpg" descr="on_touch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380" y="1687584"/>
            <a:ext cx="4384674" cy="4655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xfrm>
            <a:off x="215857" y="5855666"/>
            <a:ext cx="8387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Multi touch это события множественного касания. Когда человек использует несколько пальцев одновременно. Для Multi тачей вводятся два новых события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Multi touch это события множественного касания. Когда человек использует несколько пальцев одновременно. Для Multi тачей вводятся два новых события: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POINTER_DOWN</a:t>
            </a:r>
            <a:r>
              <a:t>. Прикосновение пальцем;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POINTER_UP</a:t>
            </a:r>
            <a:r>
              <a:t>. Поднятие пальца.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Каждому пальцу назначаются два параметра: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index</a:t>
            </a:r>
            <a:r>
              <a:t>. Порядковый номер пальца. Не привязан к пальцу, один палец может иметь разные индексы в течение одного касания.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id</a:t>
            </a:r>
            <a:r>
              <a:t>. Идентификатор пальца. Привязан к конкретному пальцу от начала и до конца касания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83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4" name="multi_1.jpg" descr="multi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94" y="1573000"/>
            <a:ext cx="3993012" cy="428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8" name="multi_2.jpg" descr="multi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1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91" name="Slide Number"/>
          <p:cNvSpPr txBox="1"/>
          <p:nvPr>
            <p:ph type="sldNum" sz="quarter" idx="2"/>
          </p:nvPr>
        </p:nvSpPr>
        <p:spPr>
          <a:xfrm>
            <a:off x="215857" y="5855666"/>
            <a:ext cx="807010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2" name="multi_3.jpg" descr="multi_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1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xfrm>
            <a:off x="215857" y="5855666"/>
            <a:ext cx="844196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6" name="multi_4.jpg" descr="multi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touch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215857" y="5855666"/>
            <a:ext cx="84541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0" name="multi_5.jpg" descr="multi_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Жизненный цикл View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xfrm>
            <a:off x="215857" y="5855666"/>
            <a:ext cx="43637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5" name="live_cycle.png" descr="live_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849" y="1813308"/>
            <a:ext cx="6798426" cy="461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Отслеживание скорости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xfrm>
            <a:off x="215857" y="5855666"/>
            <a:ext cx="81432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Для того, что бы отслеживать скорость перемещения пальцев в Android существует класс VelocityTracker. Работа с ним чем-то похожа на работу с MotionEvent - объекты тоже находятся в пуле и для получения VelocityTracker необходимо вызвать метод obtain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Для того, что бы отслеживать скорость перемещения пальцев в Android существует класс </a:t>
            </a:r>
            <a:r>
              <a:rPr b="1"/>
              <a:t>VelocityTracker</a:t>
            </a:r>
            <a:r>
              <a:t>. Работа с ним чем-то похожа на работу с </a:t>
            </a:r>
            <a:r>
              <a:rPr b="1"/>
              <a:t>MotionEvent</a:t>
            </a:r>
            <a:r>
              <a:t> - объекты тоже находятся в пуле и для получения </a:t>
            </a:r>
            <a:r>
              <a:rPr b="1"/>
              <a:t>VelocityTracker</a:t>
            </a:r>
            <a:r>
              <a:t> необходимо вызвать метод </a:t>
            </a:r>
            <a:r>
              <a:rPr b="1"/>
              <a:t>obtain</a:t>
            </a:r>
            <a:r>
              <a:t>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Что бы </a:t>
            </a:r>
            <a:r>
              <a:rPr b="1"/>
              <a:t>VelocityTracker</a:t>
            </a:r>
            <a:r>
              <a:t> понимал как пользователь передвигает пальцы, необходимо все </a:t>
            </a:r>
            <a:r>
              <a:rPr b="1"/>
              <a:t>MotionEvent</a:t>
            </a:r>
            <a:r>
              <a:t> передавать в метод </a:t>
            </a:r>
            <a:r>
              <a:rPr b="1"/>
              <a:t>addMovement</a:t>
            </a:r>
            <a:r>
              <a:t>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605" name="vt = VelocityTracker.obtain()"/>
          <p:cNvSpPr txBox="1"/>
          <p:nvPr/>
        </p:nvSpPr>
        <p:spPr>
          <a:xfrm>
            <a:off x="948257" y="2961934"/>
            <a:ext cx="3119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VelocityTracker</a:t>
            </a:r>
            <a:r>
              <a:rPr>
                <a:solidFill>
                  <a:srgbClr val="D73A49"/>
                </a:solidFill>
              </a:rPr>
              <a:t>.</a:t>
            </a:r>
            <a:r>
              <a:t>obtain()</a:t>
            </a:r>
          </a:p>
        </p:txBody>
      </p:sp>
      <p:sp>
        <p:nvSpPr>
          <p:cNvPr id="606" name="vt.addMovement(event)"/>
          <p:cNvSpPr txBox="1"/>
          <p:nvPr/>
        </p:nvSpPr>
        <p:spPr>
          <a:xfrm>
            <a:off x="924040" y="4408800"/>
            <a:ext cx="228784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addMovement(event)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Отслеживание скорости</a:t>
            </a:r>
          </a:p>
        </p:txBody>
      </p:sp>
      <p:sp>
        <p:nvSpPr>
          <p:cNvPr id="609" name="Slide Number"/>
          <p:cNvSpPr txBox="1"/>
          <p:nvPr>
            <p:ph type="sldNum" sz="quarter" idx="2"/>
          </p:nvPr>
        </p:nvSpPr>
        <p:spPr>
          <a:xfrm>
            <a:off x="215857" y="5855666"/>
            <a:ext cx="68691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0" name="Когда мы захотим получить текущую скорость перемещения, нужно вызвать метод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Когда мы захотим получить текущую скорость перемещения, нужно вызвать метод: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Что такое </a:t>
            </a:r>
            <a:r>
              <a:rPr b="1"/>
              <a:t>VELOCITY_UNITS</a:t>
            </a:r>
            <a:r>
              <a:t>? Это то количество пикселей, относительно которых будет считаться скорость. Например, если </a:t>
            </a:r>
            <a:r>
              <a:rPr b="1"/>
              <a:t>VELOCITY_UNITS = 1000</a:t>
            </a:r>
            <a:r>
              <a:t>, то скорость будет измеряться в том, сколько тысяч пикселей в секунду проходит палец на экране.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После работы, нужно не забывать утилизировать объект вызовом: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611" name="vt.computeCurrentVelocity(VELOCITY_UNITS)"/>
          <p:cNvSpPr txBox="1"/>
          <p:nvPr/>
        </p:nvSpPr>
        <p:spPr>
          <a:xfrm>
            <a:off x="915163" y="2538412"/>
            <a:ext cx="43675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computeCurrentVelocity(</a:t>
            </a:r>
            <a:r>
              <a:rPr>
                <a:solidFill>
                  <a:srgbClr val="005CC5"/>
                </a:solidFill>
              </a:rPr>
              <a:t>VELOCITY_UNITS</a:t>
            </a:r>
            <a:r>
              <a:t>)</a:t>
            </a:r>
          </a:p>
        </p:txBody>
      </p:sp>
      <p:sp>
        <p:nvSpPr>
          <p:cNvPr id="612" name="vt.recycle()"/>
          <p:cNvSpPr txBox="1"/>
          <p:nvPr/>
        </p:nvSpPr>
        <p:spPr>
          <a:xfrm>
            <a:off x="960403" y="4912076"/>
            <a:ext cx="1351973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recycle()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GestureDetector</a:t>
            </a:r>
          </a:p>
        </p:txBody>
      </p:sp>
      <p:sp>
        <p:nvSpPr>
          <p:cNvPr id="615" name="Slide Number"/>
          <p:cNvSpPr txBox="1"/>
          <p:nvPr>
            <p:ph type="sldNum" sz="quarter" idx="2"/>
          </p:nvPr>
        </p:nvSpPr>
        <p:spPr>
          <a:xfrm>
            <a:off x="215857" y="5855666"/>
            <a:ext cx="802133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6" name="OnDown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OnDown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OnFling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OnLongPress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OnScroll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onShowPress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onSingleTapUp</a:t>
            </a:r>
          </a:p>
          <a:p>
            <a:pPr marL="180473" indent="-180473">
              <a:buSzPct val="1000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Пример: свайп для удаления</a:t>
            </a:r>
          </a:p>
        </p:txBody>
      </p:sp>
      <p:sp>
        <p:nvSpPr>
          <p:cNvPr id="619" name="Slide Number"/>
          <p:cNvSpPr txBox="1"/>
          <p:nvPr>
            <p:ph type="sldNum" sz="quarter" idx="2"/>
          </p:nvPr>
        </p:nvSpPr>
        <p:spPr>
          <a:xfrm>
            <a:off x="215857" y="5855666"/>
            <a:ext cx="79420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0" name="cat.gif" descr="ca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0716" y="1948407"/>
            <a:ext cx="381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Текст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Напоминание оставить отзыв</a:t>
            </a:r>
          </a:p>
        </p:txBody>
      </p:sp>
      <p:sp>
        <p:nvSpPr>
          <p:cNvPr id="623" name="Номер слайда 5"/>
          <p:cNvSpPr txBox="1"/>
          <p:nvPr>
            <p:ph type="sldNum" sz="quarter" idx="2"/>
          </p:nvPr>
        </p:nvSpPr>
        <p:spPr>
          <a:xfrm>
            <a:off x="215857" y="5855666"/>
            <a:ext cx="800305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Создание View из кода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кода:</a:t>
            </a:r>
          </a:p>
          <a:p>
            <a:pPr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context);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XML:</a:t>
            </a:r>
          </a:p>
          <a:p>
            <a:pPr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attrs);</a:t>
            </a:r>
          </a:p>
        </p:txBody>
      </p:sp>
      <p:sp>
        <p:nvSpPr>
          <p:cNvPr id="338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xfrm>
            <a:off x="215857" y="5855666"/>
            <a:ext cx="473559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Создание View из XML со стилем из темы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 со стилем из темы:</a:t>
            </a:r>
          </a:p>
          <a:p>
            <a:pPr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defStyleAttr);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 со стилем из темы и/или с ресурсом стиля</a:t>
            </a:r>
          </a:p>
          <a:p>
            <a:pP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defStyleAttr,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defStyleRes);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Последний конструктор добавлен в sdk версии 21</a:t>
            </a:r>
          </a:p>
        </p:txBody>
      </p:sp>
      <p:sp>
        <p:nvSpPr>
          <p:cNvPr id="342" name="Текст 2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xfrm>
            <a:off x="215857" y="5855666"/>
            <a:ext cx="474778" cy="828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5F6F6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332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